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2"/>
  </p:notesMasterIdLst>
  <p:sldIdLst>
    <p:sldId id="395" r:id="rId3"/>
    <p:sldId id="257" r:id="rId4"/>
    <p:sldId id="272" r:id="rId5"/>
    <p:sldId id="263" r:id="rId6"/>
    <p:sldId id="264" r:id="rId7"/>
    <p:sldId id="269" r:id="rId8"/>
    <p:sldId id="397" r:id="rId9"/>
    <p:sldId id="293" r:id="rId10"/>
    <p:sldId id="300" r:id="rId11"/>
    <p:sldId id="301" r:id="rId12"/>
    <p:sldId id="302" r:id="rId13"/>
    <p:sldId id="308" r:id="rId14"/>
    <p:sldId id="311" r:id="rId15"/>
    <p:sldId id="312" r:id="rId16"/>
    <p:sldId id="314" r:id="rId17"/>
    <p:sldId id="320" r:id="rId18"/>
    <p:sldId id="321" r:id="rId19"/>
    <p:sldId id="313" r:id="rId20"/>
    <p:sldId id="303" r:id="rId21"/>
    <p:sldId id="353" r:id="rId22"/>
    <p:sldId id="354" r:id="rId23"/>
    <p:sldId id="317" r:id="rId24"/>
    <p:sldId id="318" r:id="rId25"/>
    <p:sldId id="322" r:id="rId26"/>
    <p:sldId id="355" r:id="rId27"/>
    <p:sldId id="305" r:id="rId28"/>
    <p:sldId id="325" r:id="rId29"/>
    <p:sldId id="331" r:id="rId30"/>
    <p:sldId id="334" r:id="rId31"/>
    <p:sldId id="335" r:id="rId32"/>
    <p:sldId id="336" r:id="rId33"/>
    <p:sldId id="332" r:id="rId34"/>
    <p:sldId id="338" r:id="rId35"/>
    <p:sldId id="333" r:id="rId36"/>
    <p:sldId id="340" r:id="rId37"/>
    <p:sldId id="304" r:id="rId38"/>
    <p:sldId id="326" r:id="rId39"/>
    <p:sldId id="341" r:id="rId40"/>
    <p:sldId id="343" r:id="rId41"/>
    <p:sldId id="342" r:id="rId42"/>
    <p:sldId id="347" r:id="rId43"/>
    <p:sldId id="307" r:id="rId44"/>
    <p:sldId id="327" r:id="rId45"/>
    <p:sldId id="351" r:id="rId46"/>
    <p:sldId id="356" r:id="rId47"/>
    <p:sldId id="349" r:id="rId48"/>
    <p:sldId id="352" r:id="rId49"/>
    <p:sldId id="306" r:id="rId50"/>
    <p:sldId id="328" r:id="rId51"/>
    <p:sldId id="357" r:id="rId52"/>
    <p:sldId id="346" r:id="rId53"/>
    <p:sldId id="273" r:id="rId54"/>
    <p:sldId id="274" r:id="rId55"/>
    <p:sldId id="275" r:id="rId56"/>
    <p:sldId id="276" r:id="rId57"/>
    <p:sldId id="279" r:id="rId58"/>
    <p:sldId id="278" r:id="rId59"/>
    <p:sldId id="281" r:id="rId60"/>
    <p:sldId id="280" r:id="rId61"/>
    <p:sldId id="282" r:id="rId62"/>
    <p:sldId id="283" r:id="rId63"/>
    <p:sldId id="284" r:id="rId64"/>
    <p:sldId id="286" r:id="rId65"/>
    <p:sldId id="287" r:id="rId66"/>
    <p:sldId id="285" r:id="rId67"/>
    <p:sldId id="288" r:id="rId68"/>
    <p:sldId id="291" r:id="rId69"/>
    <p:sldId id="292" r:id="rId70"/>
    <p:sldId id="294" r:id="rId71"/>
    <p:sldId id="295" r:id="rId72"/>
    <p:sldId id="296" r:id="rId73"/>
    <p:sldId id="297" r:id="rId74"/>
    <p:sldId id="298" r:id="rId75"/>
    <p:sldId id="299" r:id="rId76"/>
    <p:sldId id="396" r:id="rId77"/>
    <p:sldId id="329" r:id="rId78"/>
    <p:sldId id="363" r:id="rId79"/>
    <p:sldId id="368" r:id="rId80"/>
    <p:sldId id="374" r:id="rId81"/>
    <p:sldId id="365" r:id="rId82"/>
    <p:sldId id="369" r:id="rId83"/>
    <p:sldId id="370" r:id="rId84"/>
    <p:sldId id="380" r:id="rId85"/>
    <p:sldId id="371" r:id="rId86"/>
    <p:sldId id="372" r:id="rId87"/>
    <p:sldId id="373" r:id="rId88"/>
    <p:sldId id="375" r:id="rId89"/>
    <p:sldId id="366" r:id="rId90"/>
    <p:sldId id="377" r:id="rId91"/>
    <p:sldId id="378" r:id="rId92"/>
    <p:sldId id="379" r:id="rId93"/>
    <p:sldId id="382" r:id="rId94"/>
    <p:sldId id="383" r:id="rId95"/>
    <p:sldId id="376" r:id="rId96"/>
    <p:sldId id="367" r:id="rId97"/>
    <p:sldId id="384" r:id="rId98"/>
    <p:sldId id="381" r:id="rId99"/>
    <p:sldId id="385" r:id="rId100"/>
    <p:sldId id="386" r:id="rId101"/>
    <p:sldId id="387" r:id="rId102"/>
    <p:sldId id="388" r:id="rId103"/>
    <p:sldId id="260" r:id="rId104"/>
    <p:sldId id="389" r:id="rId105"/>
    <p:sldId id="390" r:id="rId106"/>
    <p:sldId id="393" r:id="rId107"/>
    <p:sldId id="392" r:id="rId108"/>
    <p:sldId id="391" r:id="rId109"/>
    <p:sldId id="399" r:id="rId110"/>
    <p:sldId id="398" r:id="rId111"/>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673" autoAdjust="0"/>
    <p:restoredTop sz="94660"/>
  </p:normalViewPr>
  <p:slideViewPr>
    <p:cSldViewPr>
      <p:cViewPr varScale="1">
        <p:scale>
          <a:sx n="82" d="100"/>
          <a:sy n="82" d="100"/>
        </p:scale>
        <p:origin x="1517"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customXml" Target="../customXml/item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118" Type="http://schemas.openxmlformats.org/officeDocument/2006/relationships/customXml" Target="../customXml/item2.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viewProps" Target="viewProps.xml"/><Relationship Id="rId119" Type="http://schemas.openxmlformats.org/officeDocument/2006/relationships/customXml" Target="../customXml/item3.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7/9/2021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53</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82</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2021/7/9</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
        <p:nvSpPr>
          <p:cNvPr id="4" name="Rectangle 3">
            <a:extLst>
              <a:ext uri="{FF2B5EF4-FFF2-40B4-BE49-F238E27FC236}">
                <a16:creationId xmlns:a16="http://schemas.microsoft.com/office/drawing/2014/main" id="{9101C688-641A-4FB7-9868-1DA7E778D295}"/>
              </a:ext>
            </a:extLst>
          </p:cNvPr>
          <p:cNvSpPr/>
          <p:nvPr/>
        </p:nvSpPr>
        <p:spPr>
          <a:xfrm>
            <a:off x="6019800" y="5943600"/>
            <a:ext cx="3124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609600" y="3581400"/>
            <a:ext cx="8229600" cy="868362"/>
          </a:xfrm>
        </p:spPr>
        <p:txBody>
          <a:bodyPr/>
          <a:lstStyle/>
          <a:p>
            <a:r>
              <a:rPr lang="en-US" dirty="0"/>
              <a:t>Scalability &amp; Elasticity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762933" y="3581400"/>
            <a:ext cx="8229600" cy="868362"/>
          </a:xfrm>
        </p:spPr>
        <p:txBody>
          <a:bodyPr/>
          <a:lstStyle/>
          <a:p>
            <a:r>
              <a:rPr lang="en-US" dirty="0"/>
              <a:t>Availability &amp; Reliability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39" y="3581400"/>
            <a:ext cx="8229600" cy="868362"/>
          </a:xfrm>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3124200"/>
          </a:xfrm>
        </p:spPr>
        <p:txBody>
          <a:bodyPr/>
          <a:lstStyle/>
          <a:p>
            <a:r>
              <a:rPr lang="en-US" dirty="0"/>
              <a:t>Definition from </a:t>
            </a:r>
            <a:r>
              <a:rPr lang="en-US" b="1" i="1" dirty="0"/>
              <a:t>NIST</a:t>
            </a:r>
            <a:r>
              <a:rPr lang="en-US" sz="1600" b="1" i="1" dirty="0"/>
              <a:t> (National Institute of Standards and Technology)</a:t>
            </a:r>
          </a:p>
          <a:p>
            <a:pPr lvl="1"/>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p>
          <a:p>
            <a:pPr lvl="1"/>
            <a:r>
              <a:rPr lang="en-US" dirty="0"/>
              <a:t>This cloud model promotes availability and is composed of five essential characteristics, three service models, and four deployment models.</a:t>
            </a:r>
          </a:p>
          <a:p>
            <a:pPr lvl="1"/>
            <a:endParaRPr lang="en-US" dirty="0"/>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3810000"/>
            <a:ext cx="8229600" cy="868362"/>
          </a:xfrm>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57600"/>
            <a:ext cx="8229600" cy="868362"/>
          </a:xfrm>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0"/>
            <a:ext cx="8229600" cy="3200400"/>
          </a:xfrm>
        </p:spPr>
        <p:txBody>
          <a:bodyPr/>
          <a:lstStyle/>
          <a:p>
            <a:r>
              <a:rPr lang="en-US" dirty="0"/>
              <a:t>Definition from </a:t>
            </a:r>
            <a:r>
              <a:rPr lang="en-US" b="1" i="1" dirty="0"/>
              <a:t>Wikipedia</a:t>
            </a:r>
          </a:p>
          <a:p>
            <a:pPr lvl="1"/>
            <a:r>
              <a:rPr lang="en-US" dirty="0"/>
              <a:t>Cloud computing is Internet-based computing, whereby shared resources, software, and information are provided to computers and other devices on demand, like the electricity grid.</a:t>
            </a:r>
          </a:p>
          <a:p>
            <a:pPr lvl="1"/>
            <a:r>
              <a:rPr lang="en-US" dirty="0"/>
              <a:t>Cloud computing is a style of computing in which dynamically scalable and often virtualized resources are provided as a service over the Internet.</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3" name="Content Placeholder 2"/>
          <p:cNvSpPr>
            <a:spLocks noGrp="1"/>
          </p:cNvSpPr>
          <p:nvPr>
            <p:ph idx="1"/>
          </p:nvPr>
        </p:nvSpPr>
        <p:spPr>
          <a:xfrm>
            <a:off x="457200" y="1600201"/>
            <a:ext cx="8229600" cy="2667000"/>
          </a:xfrm>
        </p:spPr>
        <p:txBody>
          <a:bodyPr/>
          <a:lstStyle/>
          <a:p>
            <a:r>
              <a:rPr lang="en-US" dirty="0"/>
              <a:t>Definition from </a:t>
            </a:r>
            <a:r>
              <a:rPr lang="en-US" b="1" i="1" dirty="0"/>
              <a:t>Whatis.com</a:t>
            </a:r>
          </a:p>
          <a:p>
            <a:pPr lvl="1"/>
            <a:r>
              <a:rPr lang="en-US" dirty="0"/>
              <a:t>The name cloud computing was inspired by the cloud symbol that's often used to represent the Internet in flowcharts and diagrams. Cloud computing is a general term for anything that involves delivering hosted services over the Internet. </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p:spPr>
        <p:txBody>
          <a:bodyPr>
            <a:normAutofit/>
          </a:bodyPr>
          <a:lstStyle/>
          <a:p>
            <a:r>
              <a:rPr lang="en-US" dirty="0"/>
              <a:t>Definition from </a:t>
            </a:r>
            <a:r>
              <a:rPr lang="en-US" b="1" i="1" dirty="0"/>
              <a:t>Berkeley</a:t>
            </a:r>
          </a:p>
          <a:p>
            <a:pPr lvl="1"/>
            <a:r>
              <a:rPr lang="en-US" dirty="0"/>
              <a:t>Cloud Computing refers to both the applications delivered as services over the Internet and the hardware and systems software in the datacenters that provide those services.</a:t>
            </a:r>
          </a:p>
          <a:p>
            <a:pPr lvl="1"/>
            <a:r>
              <a:rPr lang="en-US" dirty="0"/>
              <a:t>The services themselves have long been referred to as Software as a Service (</a:t>
            </a:r>
            <a:r>
              <a:rPr lang="en-US" dirty="0" err="1"/>
              <a:t>SaaS</a:t>
            </a:r>
            <a:r>
              <a:rPr lang="en-US" dirty="0"/>
              <a:t>), so we use that term. The datacenter hardware and software is what we will call a</a:t>
            </a:r>
            <a:br>
              <a:rPr lang="en-US" dirty="0"/>
            </a:br>
            <a:r>
              <a:rPr lang="en-US" dirty="0"/>
              <a:t>Cloud.</a:t>
            </a:r>
          </a:p>
          <a:p>
            <a:pPr lvl="1"/>
            <a:r>
              <a:rPr lang="en-US" dirty="0"/>
              <a:t>When a Cloud is made available</a:t>
            </a:r>
            <a:br>
              <a:rPr lang="en-US" dirty="0"/>
            </a:br>
            <a:r>
              <a:rPr lang="en-US" dirty="0"/>
              <a:t> in a pay-as-you-go manner to the</a:t>
            </a:r>
            <a:br>
              <a:rPr lang="en-US" dirty="0"/>
            </a:br>
            <a:r>
              <a:rPr lang="en-US" dirty="0"/>
              <a:t>public…… The service being sold is</a:t>
            </a:r>
            <a:br>
              <a:rPr lang="en-US" dirty="0"/>
            </a:br>
            <a:r>
              <a:rPr lang="en-US" dirty="0"/>
              <a:t>Utility Computing.</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3" end="3"/>
                                            </p:txEl>
                                          </p:spTgt>
                                        </p:tgtEl>
                                      </p:cBhvr>
                                    </p:animEffect>
                                    <p:set>
                                      <p:cBhvr>
                                        <p:cTn id="16"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Our Humble Opinion</a:t>
            </a:r>
          </a:p>
        </p:txBody>
      </p:sp>
      <p:sp>
        <p:nvSpPr>
          <p:cNvPr id="7" name="Content Placeholder 2">
            <a:extLst>
              <a:ext uri="{FF2B5EF4-FFF2-40B4-BE49-F238E27FC236}">
                <a16:creationId xmlns:a16="http://schemas.microsoft.com/office/drawing/2014/main" id="{910A788C-1B34-4A8B-8D87-1ECC7B494AF7}"/>
              </a:ext>
            </a:extLst>
          </p:cNvPr>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rotWithShape="1">
          <a:blip r:embed="rId2" cstate="print"/>
          <a:srcRect b="3948"/>
          <a:stretch/>
        </p:blipFill>
        <p:spPr bwMode="auto">
          <a:xfrm>
            <a:off x="990600" y="1219200"/>
            <a:ext cx="7315200" cy="5562600"/>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5D7F46-E936-4A16-BFEC-FB2AB88FF52E}"/>
</file>

<file path=customXml/itemProps2.xml><?xml version="1.0" encoding="utf-8"?>
<ds:datastoreItem xmlns:ds="http://schemas.openxmlformats.org/officeDocument/2006/customXml" ds:itemID="{DB990E83-2897-43E9-ABF9-3B0C3F994EB1}"/>
</file>

<file path=customXml/itemProps3.xml><?xml version="1.0" encoding="utf-8"?>
<ds:datastoreItem xmlns:ds="http://schemas.openxmlformats.org/officeDocument/2006/customXml" ds:itemID="{62F2D300-1B0B-49A6-9CD3-77BE03446CDA}"/>
</file>

<file path=docProps/app.xml><?xml version="1.0" encoding="utf-8"?>
<Properties xmlns="http://schemas.openxmlformats.org/officeDocument/2006/extended-properties" xmlns:vt="http://schemas.openxmlformats.org/officeDocument/2006/docPropsVTypes">
  <Template>Sky</Template>
  <TotalTime>20113</TotalTime>
  <Words>6264</Words>
  <Application>Microsoft Office PowerPoint</Application>
  <PresentationFormat>On-screen Show (4:3)</PresentationFormat>
  <Paragraphs>854</Paragraphs>
  <Slides>109</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109</vt:i4>
      </vt:variant>
    </vt:vector>
  </HeadingPairs>
  <TitlesOfParts>
    <vt:vector size="117" baseType="lpstr">
      <vt:lpstr>Arial</vt:lpstr>
      <vt:lpstr>Calibri</vt:lpstr>
      <vt:lpstr>Cambria</vt:lpstr>
      <vt:lpstr>標楷體</vt:lpstr>
      <vt:lpstr>Helvetica</vt:lpstr>
      <vt:lpstr>Wingdings</vt:lpstr>
      <vt:lpstr>Sky</vt:lpstr>
      <vt:lpstr>Course Themes</vt:lpstr>
      <vt:lpstr>PowerPoint Presentation</vt:lpstr>
      <vt:lpstr>Agenda</vt:lpstr>
      <vt:lpstr>What is Cloud Computing ?</vt:lpstr>
      <vt:lpstr>Cloud Definitions</vt:lpstr>
      <vt:lpstr>Cloud Definitions</vt:lpstr>
      <vt:lpstr>Cloud Definitions</vt:lpstr>
      <vt:lpstr>Cloud Definitions</vt:lpstr>
      <vt:lpstr>What is Cloud computing ?</vt:lpstr>
      <vt:lpstr>In Our Humble Opinion</vt:lpstr>
      <vt:lpstr>Properties and Characteristics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lenovo</cp:lastModifiedBy>
  <cp:revision>1661</cp:revision>
  <dcterms:created xsi:type="dcterms:W3CDTF">2006-08-16T00:00:00Z</dcterms:created>
  <dcterms:modified xsi:type="dcterms:W3CDTF">2021-07-09T14:17:12Z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